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3"/>
  </p:notesMasterIdLst>
  <p:sldIdLst>
    <p:sldId id="5068" r:id="rId5"/>
    <p:sldId id="5076" r:id="rId6"/>
    <p:sldId id="5077" r:id="rId7"/>
    <p:sldId id="5069" r:id="rId8"/>
    <p:sldId id="5070" r:id="rId9"/>
    <p:sldId id="5071" r:id="rId10"/>
    <p:sldId id="5073" r:id="rId11"/>
    <p:sldId id="5074" r:id="rId12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364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3373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9.tiff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Session- 25</a:t>
            </a:r>
            <a:endParaRPr lang="en-US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Enterprise Services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Enterprise Services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91A9B73-3F90-3037-785A-FDDD611F327C}"/>
              </a:ext>
            </a:extLst>
          </p:cNvPr>
          <p:cNvSpPr txBox="1"/>
          <p:nvPr/>
        </p:nvSpPr>
        <p:spPr>
          <a:xfrm>
            <a:off x="346991" y="838200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33"/>
                </a:solidFill>
                <a:latin typeface="72"/>
              </a:rPr>
              <a:t>S</a:t>
            </a:r>
            <a:r>
              <a:rPr lang="en-IN" b="1" i="0" dirty="0">
                <a:solidFill>
                  <a:srgbClr val="333333"/>
                </a:solidFill>
                <a:effectLst/>
                <a:latin typeface="72"/>
              </a:rPr>
              <a:t>ervices and Service Groups 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E634BCD-69D2-ED9D-0426-A5553E76FC18}"/>
              </a:ext>
            </a:extLst>
          </p:cNvPr>
          <p:cNvSpPr txBox="1"/>
          <p:nvPr/>
        </p:nvSpPr>
        <p:spPr>
          <a:xfrm>
            <a:off x="381280" y="1413511"/>
            <a:ext cx="85341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Message inbound processing 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in the master data client and server systems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333333"/>
              </a:solidFill>
              <a:latin typeface="7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 err="1">
                <a:solidFill>
                  <a:srgbClr val="333333"/>
                </a:solidFill>
                <a:effectLst/>
                <a:latin typeface="Monaco"/>
              </a:rPr>
              <a:t>ProductMDMBulkReplicateRequest_In</a:t>
            </a:r>
            <a:endParaRPr lang="en-IN" b="0" i="0" dirty="0">
              <a:solidFill>
                <a:srgbClr val="333333"/>
              </a:solidFill>
              <a:effectLst/>
              <a:latin typeface="7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33333"/>
                </a:solidFill>
                <a:effectLst/>
                <a:latin typeface="Monaco"/>
              </a:rPr>
              <a:t>[</a:t>
            </a:r>
            <a:r>
              <a:rPr lang="en-IN" b="0" i="0" dirty="0" err="1">
                <a:solidFill>
                  <a:srgbClr val="333333"/>
                </a:solidFill>
                <a:effectLst/>
                <a:latin typeface="Monaco"/>
              </a:rPr>
              <a:t>ProductMDMBulkReplicateConfirmation_In</a:t>
            </a:r>
            <a:r>
              <a:rPr lang="en-IN" b="0" i="0" dirty="0">
                <a:solidFill>
                  <a:srgbClr val="333333"/>
                </a:solidFill>
                <a:effectLst/>
                <a:latin typeface="Monaco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33333"/>
                </a:solidFill>
                <a:effectLst/>
                <a:latin typeface="Monaco"/>
              </a:rPr>
              <a:t>[MDM_PRD_REPLICATE_REQ</a:t>
            </a: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33333"/>
                </a:solidFill>
                <a:effectLst/>
                <a:latin typeface="Monaco"/>
              </a:rPr>
              <a:t>MDM_PRD_REPLICATE_CONF</a:t>
            </a:r>
          </a:p>
          <a:p>
            <a:pPr lvl="1"/>
            <a:endParaRPr lang="en-IN" dirty="0">
              <a:solidFill>
                <a:srgbClr val="333333"/>
              </a:solidFill>
              <a:latin typeface="Monac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517CE1D-FE40-2E0D-8C3F-1078B43DE5BC}"/>
              </a:ext>
            </a:extLst>
          </p:cNvPr>
          <p:cNvSpPr txBox="1"/>
          <p:nvPr/>
        </p:nvSpPr>
        <p:spPr>
          <a:xfrm>
            <a:off x="377470" y="3477340"/>
            <a:ext cx="93761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33"/>
                </a:solidFill>
                <a:latin typeface="72"/>
              </a:rPr>
              <a:t>P</a:t>
            </a:r>
            <a:r>
              <a:rPr lang="en-IN" b="1" i="0" dirty="0">
                <a:solidFill>
                  <a:srgbClr val="333333"/>
                </a:solidFill>
                <a:effectLst/>
                <a:latin typeface="72"/>
              </a:rPr>
              <a:t>oint-to-point enterprise services communication</a:t>
            </a:r>
          </a:p>
          <a:p>
            <a:endParaRPr lang="en-IN" b="1" dirty="0">
              <a:solidFill>
                <a:srgbClr val="333333"/>
              </a:solidFill>
              <a:latin typeface="7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333333"/>
                </a:solidFill>
                <a:latin typeface="72"/>
              </a:rPr>
              <a:t>Role for SOA Manager Administration - 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SAP_BC_WEBSERVICE_ADMIN_TEC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72"/>
              </a:rPr>
              <a:t>Service User is created with role assignment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72"/>
              </a:rPr>
              <a:t>Business functions are active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72"/>
              </a:rPr>
              <a:t>Tools  - </a:t>
            </a: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SOA Mapping Tool, Error Handling, </a:t>
            </a:r>
            <a:r>
              <a:rPr lang="en-US" b="0" i="0" dirty="0">
                <a:solidFill>
                  <a:srgbClr val="333333"/>
                </a:solidFill>
                <a:effectLst/>
                <a:latin typeface="72"/>
              </a:rPr>
              <a:t>Point-to-Point Enablement for Asynchronous Enterprise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72"/>
              </a:rPr>
              <a:t>Activate support for </a:t>
            </a:r>
            <a:r>
              <a:rPr lang="en-IN" i="0" dirty="0">
                <a:solidFill>
                  <a:srgbClr val="333333"/>
                </a:solidFill>
                <a:effectLst/>
                <a:latin typeface="72"/>
              </a:rPr>
              <a:t>Point2Point Communication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33333"/>
                </a:solidFill>
                <a:effectLst/>
                <a:latin typeface="72"/>
              </a:rPr>
              <a:t>Configure Web Service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333333"/>
                </a:solidFill>
                <a:effectLst/>
                <a:latin typeface="72"/>
              </a:rPr>
              <a:t>Activate the Error and Conflict Handler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0998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SOA for Data Replication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91A9B73-3F90-3037-785A-FDDD611F327C}"/>
              </a:ext>
            </a:extLst>
          </p:cNvPr>
          <p:cNvSpPr txBox="1"/>
          <p:nvPr/>
        </p:nvSpPr>
        <p:spPr>
          <a:xfrm>
            <a:off x="346991" y="838200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33"/>
                </a:solidFill>
                <a:latin typeface="72"/>
              </a:rPr>
              <a:t>SOA Configuration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CE0FF9D-A95D-C561-DDCA-A6051A5F3A41}"/>
              </a:ext>
            </a:extLst>
          </p:cNvPr>
          <p:cNvSpPr txBox="1"/>
          <p:nvPr/>
        </p:nvSpPr>
        <p:spPr>
          <a:xfrm>
            <a:off x="411760" y="1411725"/>
            <a:ext cx="8351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33333"/>
                </a:solidFill>
                <a:effectLst/>
                <a:latin typeface="72"/>
              </a:rPr>
              <a:t>Create a profile for point-to-point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333333"/>
                </a:solidFill>
                <a:effectLst/>
                <a:latin typeface="72"/>
              </a:rPr>
              <a:t>Configure the client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33333"/>
                </a:solidFill>
                <a:effectLst/>
                <a:latin typeface="72"/>
              </a:rPr>
              <a:t>Configure a provider system for the Business Scenario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333333"/>
                </a:solidFill>
                <a:effectLst/>
                <a:latin typeface="72"/>
              </a:rPr>
              <a:t>Edit Logon Data for Business Scenario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rgbClr val="333333"/>
                </a:solidFill>
                <a:effectLst/>
                <a:latin typeface="72"/>
              </a:rPr>
              <a:t>Assign Logon Data to Provider IBC Reference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33333"/>
                </a:solidFill>
                <a:effectLst/>
                <a:latin typeface="72"/>
              </a:rPr>
              <a:t>Create Integration Scenario Configuration for Point-to-Point Communication using Service Group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33333"/>
                </a:solidFill>
                <a:effectLst/>
                <a:latin typeface="72"/>
              </a:rPr>
              <a:t>Set logical port as default.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01632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</a:t>
            </a:r>
            <a:r>
              <a:rPr lang="en-IN" sz="3900" b="1" spc="8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IN" sz="3900" b="1" spc="8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Session25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228</Words>
  <Application>Microsoft Office PowerPoint</Application>
  <PresentationFormat>A4 Paper (210x297 mm)</PresentationFormat>
  <Paragraphs>54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1_Office Theme</vt:lpstr>
      <vt:lpstr>2_Office Theme</vt:lpstr>
      <vt:lpstr>1_Custom Design</vt:lpstr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2023-04-19T05:41:17Z</dcterms:modified>
  <cp:category>Training</cp:category>
</cp:coreProperties>
</file>